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63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85BD435D-9C6A-472A-8553-B2E0131989CC}" type="datetimeFigureOut">
              <a:rPr lang="es-CO" smtClean="0"/>
              <a:t>20/11/2012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437FCDD-25AD-4ACE-BA76-16AC2AB72486}" type="slidenum">
              <a:rPr lang="es-CO" smtClean="0"/>
              <a:t>‹Nº›</a:t>
            </a:fld>
            <a:endParaRPr lang="es-CO"/>
          </a:p>
        </p:txBody>
      </p:sp>
    </p:spTree>
    <p:extLst>
      <p:ext uri="{BB962C8B-B14F-4D97-AF65-F5344CB8AC3E}">
        <p14:creationId xmlns:p14="http://schemas.microsoft.com/office/powerpoint/2010/main" val="3644929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85BD435D-9C6A-472A-8553-B2E0131989CC}" type="datetimeFigureOut">
              <a:rPr lang="es-CO" smtClean="0"/>
              <a:t>20/11/2012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437FCDD-25AD-4ACE-BA76-16AC2AB72486}" type="slidenum">
              <a:rPr lang="es-CO" smtClean="0"/>
              <a:t>‹Nº›</a:t>
            </a:fld>
            <a:endParaRPr lang="es-CO"/>
          </a:p>
        </p:txBody>
      </p:sp>
    </p:spTree>
    <p:extLst>
      <p:ext uri="{BB962C8B-B14F-4D97-AF65-F5344CB8AC3E}">
        <p14:creationId xmlns:p14="http://schemas.microsoft.com/office/powerpoint/2010/main" val="2259894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85BD435D-9C6A-472A-8553-B2E0131989CC}" type="datetimeFigureOut">
              <a:rPr lang="es-CO" smtClean="0"/>
              <a:t>20/11/2012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437FCDD-25AD-4ACE-BA76-16AC2AB72486}" type="slidenum">
              <a:rPr lang="es-CO" smtClean="0"/>
              <a:t>‹Nº›</a:t>
            </a:fld>
            <a:endParaRPr lang="es-CO"/>
          </a:p>
        </p:txBody>
      </p:sp>
    </p:spTree>
    <p:extLst>
      <p:ext uri="{BB962C8B-B14F-4D97-AF65-F5344CB8AC3E}">
        <p14:creationId xmlns:p14="http://schemas.microsoft.com/office/powerpoint/2010/main" val="2296806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85BD435D-9C6A-472A-8553-B2E0131989CC}" type="datetimeFigureOut">
              <a:rPr lang="es-CO" smtClean="0"/>
              <a:t>20/11/2012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437FCDD-25AD-4ACE-BA76-16AC2AB72486}" type="slidenum">
              <a:rPr lang="es-CO" smtClean="0"/>
              <a:t>‹Nº›</a:t>
            </a:fld>
            <a:endParaRPr lang="es-CO"/>
          </a:p>
        </p:txBody>
      </p:sp>
    </p:spTree>
    <p:extLst>
      <p:ext uri="{BB962C8B-B14F-4D97-AF65-F5344CB8AC3E}">
        <p14:creationId xmlns:p14="http://schemas.microsoft.com/office/powerpoint/2010/main" val="2699836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5BD435D-9C6A-472A-8553-B2E0131989CC}" type="datetimeFigureOut">
              <a:rPr lang="es-CO" smtClean="0"/>
              <a:t>20/11/2012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F437FCDD-25AD-4ACE-BA76-16AC2AB72486}" type="slidenum">
              <a:rPr lang="es-CO" smtClean="0"/>
              <a:t>‹Nº›</a:t>
            </a:fld>
            <a:endParaRPr lang="es-CO"/>
          </a:p>
        </p:txBody>
      </p:sp>
    </p:spTree>
    <p:extLst>
      <p:ext uri="{BB962C8B-B14F-4D97-AF65-F5344CB8AC3E}">
        <p14:creationId xmlns:p14="http://schemas.microsoft.com/office/powerpoint/2010/main" val="1904986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85BD435D-9C6A-472A-8553-B2E0131989CC}" type="datetimeFigureOut">
              <a:rPr lang="es-CO" smtClean="0"/>
              <a:t>20/11/2012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F437FCDD-25AD-4ACE-BA76-16AC2AB72486}" type="slidenum">
              <a:rPr lang="es-CO" smtClean="0"/>
              <a:t>‹Nº›</a:t>
            </a:fld>
            <a:endParaRPr lang="es-CO"/>
          </a:p>
        </p:txBody>
      </p:sp>
    </p:spTree>
    <p:extLst>
      <p:ext uri="{BB962C8B-B14F-4D97-AF65-F5344CB8AC3E}">
        <p14:creationId xmlns:p14="http://schemas.microsoft.com/office/powerpoint/2010/main" val="3461091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85BD435D-9C6A-472A-8553-B2E0131989CC}" type="datetimeFigureOut">
              <a:rPr lang="es-CO" smtClean="0"/>
              <a:t>20/11/2012</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F437FCDD-25AD-4ACE-BA76-16AC2AB72486}" type="slidenum">
              <a:rPr lang="es-CO" smtClean="0"/>
              <a:t>‹Nº›</a:t>
            </a:fld>
            <a:endParaRPr lang="es-CO"/>
          </a:p>
        </p:txBody>
      </p:sp>
    </p:spTree>
    <p:extLst>
      <p:ext uri="{BB962C8B-B14F-4D97-AF65-F5344CB8AC3E}">
        <p14:creationId xmlns:p14="http://schemas.microsoft.com/office/powerpoint/2010/main" val="2778873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85BD435D-9C6A-472A-8553-B2E0131989CC}" type="datetimeFigureOut">
              <a:rPr lang="es-CO" smtClean="0"/>
              <a:t>20/11/2012</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F437FCDD-25AD-4ACE-BA76-16AC2AB72486}" type="slidenum">
              <a:rPr lang="es-CO" smtClean="0"/>
              <a:t>‹Nº›</a:t>
            </a:fld>
            <a:endParaRPr lang="es-CO"/>
          </a:p>
        </p:txBody>
      </p:sp>
    </p:spTree>
    <p:extLst>
      <p:ext uri="{BB962C8B-B14F-4D97-AF65-F5344CB8AC3E}">
        <p14:creationId xmlns:p14="http://schemas.microsoft.com/office/powerpoint/2010/main" val="1315685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5BD435D-9C6A-472A-8553-B2E0131989CC}" type="datetimeFigureOut">
              <a:rPr lang="es-CO" smtClean="0"/>
              <a:t>20/11/2012</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F437FCDD-25AD-4ACE-BA76-16AC2AB72486}" type="slidenum">
              <a:rPr lang="es-CO" smtClean="0"/>
              <a:t>‹Nº›</a:t>
            </a:fld>
            <a:endParaRPr lang="es-CO"/>
          </a:p>
        </p:txBody>
      </p:sp>
    </p:spTree>
    <p:extLst>
      <p:ext uri="{BB962C8B-B14F-4D97-AF65-F5344CB8AC3E}">
        <p14:creationId xmlns:p14="http://schemas.microsoft.com/office/powerpoint/2010/main" val="3541240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5BD435D-9C6A-472A-8553-B2E0131989CC}" type="datetimeFigureOut">
              <a:rPr lang="es-CO" smtClean="0"/>
              <a:t>20/11/2012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F437FCDD-25AD-4ACE-BA76-16AC2AB72486}" type="slidenum">
              <a:rPr lang="es-CO" smtClean="0"/>
              <a:t>‹Nº›</a:t>
            </a:fld>
            <a:endParaRPr lang="es-CO"/>
          </a:p>
        </p:txBody>
      </p:sp>
    </p:spTree>
    <p:extLst>
      <p:ext uri="{BB962C8B-B14F-4D97-AF65-F5344CB8AC3E}">
        <p14:creationId xmlns:p14="http://schemas.microsoft.com/office/powerpoint/2010/main" val="164284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5BD435D-9C6A-472A-8553-B2E0131989CC}" type="datetimeFigureOut">
              <a:rPr lang="es-CO" smtClean="0"/>
              <a:t>20/11/2012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F437FCDD-25AD-4ACE-BA76-16AC2AB72486}" type="slidenum">
              <a:rPr lang="es-CO" smtClean="0"/>
              <a:t>‹Nº›</a:t>
            </a:fld>
            <a:endParaRPr lang="es-CO"/>
          </a:p>
        </p:txBody>
      </p:sp>
    </p:spTree>
    <p:extLst>
      <p:ext uri="{BB962C8B-B14F-4D97-AF65-F5344CB8AC3E}">
        <p14:creationId xmlns:p14="http://schemas.microsoft.com/office/powerpoint/2010/main" val="4194216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BD435D-9C6A-472A-8553-B2E0131989CC}" type="datetimeFigureOut">
              <a:rPr lang="es-CO" smtClean="0"/>
              <a:t>20/11/2012</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37FCDD-25AD-4ACE-BA76-16AC2AB72486}" type="slidenum">
              <a:rPr lang="es-CO" smtClean="0"/>
              <a:t>‹Nº›</a:t>
            </a:fld>
            <a:endParaRPr lang="es-CO"/>
          </a:p>
        </p:txBody>
      </p:sp>
    </p:spTree>
    <p:extLst>
      <p:ext uri="{BB962C8B-B14F-4D97-AF65-F5344CB8AC3E}">
        <p14:creationId xmlns:p14="http://schemas.microsoft.com/office/powerpoint/2010/main" val="3110454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8.wmf"/><Relationship Id="rId4" Type="http://schemas.openxmlformats.org/officeDocument/2006/relationships/image" Target="../media/image7.wmf"/></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jpeg"/><Relationship Id="rId1" Type="http://schemas.openxmlformats.org/officeDocument/2006/relationships/slideLayout" Target="../slideLayouts/slideLayout2.xml"/><Relationship Id="rId5" Type="http://schemas.openxmlformats.org/officeDocument/2006/relationships/image" Target="../media/image14.wmf"/><Relationship Id="rId4" Type="http://schemas.openxmlformats.org/officeDocument/2006/relationships/image" Target="../media/image13.wmf"/></Relationships>
</file>

<file path=ppt/slides/_rels/slide6.xml.rels><?xml version="1.0" encoding="UTF-8" standalone="yes"?>
<Relationships xmlns="http://schemas.openxmlformats.org/package/2006/relationships"><Relationship Id="rId8" Type="http://schemas.openxmlformats.org/officeDocument/2006/relationships/image" Target="../media/image20.gif"/><Relationship Id="rId3" Type="http://schemas.openxmlformats.org/officeDocument/2006/relationships/image" Target="../media/image15.wmf"/><Relationship Id="rId7" Type="http://schemas.openxmlformats.org/officeDocument/2006/relationships/image" Target="../media/image19.gif"/><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8.gif"/><Relationship Id="rId5" Type="http://schemas.openxmlformats.org/officeDocument/2006/relationships/image" Target="../media/image17.gif"/><Relationship Id="rId10" Type="http://schemas.openxmlformats.org/officeDocument/2006/relationships/image" Target="../media/image22.wmf"/><Relationship Id="rId4" Type="http://schemas.openxmlformats.org/officeDocument/2006/relationships/image" Target="../media/image16.wmf"/><Relationship Id="rId9" Type="http://schemas.openxmlformats.org/officeDocument/2006/relationships/image" Target="../media/image21.gif"/></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556792"/>
            <a:ext cx="7772400" cy="1470025"/>
          </a:xfrm>
        </p:spPr>
        <p:txBody>
          <a:bodyPr>
            <a:normAutofit fontScale="90000"/>
          </a:bodyPr>
          <a:lstStyle/>
          <a:p>
            <a:r>
              <a:rPr lang="es-CO" dirty="0"/>
              <a:t/>
            </a:r>
            <a:br>
              <a:rPr lang="es-CO" dirty="0"/>
            </a:br>
            <a:r>
              <a:rPr lang="es-CO" b="0" i="0" u="none" strike="noStrike" baseline="0" dirty="0" smtClean="0"/>
              <a:t/>
            </a:r>
            <a:br>
              <a:rPr lang="es-CO" b="0" i="0" u="none" strike="noStrike" baseline="0" dirty="0" smtClean="0"/>
            </a:br>
            <a:r>
              <a:rPr lang="es-CO" b="0" i="0" u="none" strike="noStrike" baseline="0" dirty="0" smtClean="0">
                <a:latin typeface="JazzText" pitchFamily="2" charset="2"/>
              </a:rPr>
              <a:t>PROCESO</a:t>
            </a:r>
            <a:r>
              <a:rPr lang="es-CO" b="0" i="0" u="none" strike="noStrike" dirty="0" smtClean="0">
                <a:latin typeface="JazzText" pitchFamily="2" charset="2"/>
              </a:rPr>
              <a:t> DE SEPARACION DE MEZCLAS</a:t>
            </a:r>
            <a:r>
              <a:rPr lang="es-CO" dirty="0"/>
              <a:t/>
            </a:r>
            <a:br>
              <a:rPr lang="es-CO" dirty="0"/>
            </a:br>
            <a:r>
              <a:rPr lang="es-CO" b="0" i="0" u="none" strike="noStrike" baseline="0" dirty="0" smtClean="0"/>
              <a:t/>
            </a:r>
            <a:br>
              <a:rPr lang="es-CO" b="0" i="0" u="none" strike="noStrike" baseline="0" dirty="0" smtClean="0"/>
            </a:br>
            <a:endParaRPr lang="es-CO" dirty="0"/>
          </a:p>
        </p:txBody>
      </p:sp>
      <p:sp>
        <p:nvSpPr>
          <p:cNvPr id="3" name="2 Subtítulo"/>
          <p:cNvSpPr>
            <a:spLocks noGrp="1"/>
          </p:cNvSpPr>
          <p:nvPr>
            <p:ph type="subTitle" idx="1"/>
          </p:nvPr>
        </p:nvSpPr>
        <p:spPr>
          <a:xfrm>
            <a:off x="1319875" y="3933055"/>
            <a:ext cx="6400800" cy="1752600"/>
          </a:xfrm>
        </p:spPr>
        <p:txBody>
          <a:bodyPr>
            <a:normAutofit fontScale="85000" lnSpcReduction="20000"/>
          </a:bodyPr>
          <a:lstStyle/>
          <a:p>
            <a:pPr algn="r"/>
            <a:r>
              <a:rPr lang="es-ES" dirty="0" smtClean="0">
                <a:solidFill>
                  <a:schemeClr val="tx1"/>
                </a:solidFill>
                <a:latin typeface="Tekton Pro" pitchFamily="34" charset="0"/>
              </a:rPr>
              <a:t>Daniela Rivera</a:t>
            </a:r>
          </a:p>
          <a:p>
            <a:pPr algn="r"/>
            <a:r>
              <a:rPr lang="es-ES" dirty="0" smtClean="0">
                <a:solidFill>
                  <a:schemeClr val="tx1"/>
                </a:solidFill>
                <a:latin typeface="Tekton Pro" pitchFamily="34" charset="0"/>
              </a:rPr>
              <a:t>9º2</a:t>
            </a:r>
          </a:p>
          <a:p>
            <a:pPr algn="r"/>
            <a:r>
              <a:rPr lang="es-ES" dirty="0" smtClean="0">
                <a:solidFill>
                  <a:schemeClr val="tx1"/>
                </a:solidFill>
                <a:latin typeface="Tekton Pro" pitchFamily="34" charset="0"/>
              </a:rPr>
              <a:t>Medellín</a:t>
            </a:r>
          </a:p>
          <a:p>
            <a:pPr algn="r"/>
            <a:r>
              <a:rPr lang="es-ES" dirty="0" smtClean="0">
                <a:solidFill>
                  <a:schemeClr val="tx1"/>
                </a:solidFill>
                <a:latin typeface="Tekton Pro" pitchFamily="34" charset="0"/>
              </a:rPr>
              <a:t>2012</a:t>
            </a:r>
            <a:endParaRPr lang="es-CO" dirty="0">
              <a:solidFill>
                <a:schemeClr val="tx1"/>
              </a:solidFill>
              <a:latin typeface="Tekton Pro" pitchFamily="34" charset="0"/>
            </a:endParaRPr>
          </a:p>
        </p:txBody>
      </p:sp>
      <p:pic>
        <p:nvPicPr>
          <p:cNvPr id="1026" name="Picture 2" descr="C:\Documents and Settings\Daniela\Configuración local\Archivos temporales de Internet\Content.IE5\1WRWMZ8Y\MC90005510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472742"/>
            <a:ext cx="3452813" cy="3449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116802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026"/>
                                        </p:tgtEl>
                                        <p:attrNameLst>
                                          <p:attrName>style.visibility</p:attrName>
                                        </p:attrNameLst>
                                      </p:cBhvr>
                                      <p:to>
                                        <p:strVal val="visible"/>
                                      </p:to>
                                    </p:set>
                                    <p:animEffect transition="in" filter="fade">
                                      <p:cBhvr>
                                        <p:cTn id="36" dur="1000"/>
                                        <p:tgtEl>
                                          <p:spTgt spid="1026"/>
                                        </p:tgtEl>
                                      </p:cBhvr>
                                    </p:animEffect>
                                    <p:anim calcmode="lin" valueType="num">
                                      <p:cBhvr>
                                        <p:cTn id="37" dur="1000" fill="hold"/>
                                        <p:tgtEl>
                                          <p:spTgt spid="1026"/>
                                        </p:tgtEl>
                                        <p:attrNameLst>
                                          <p:attrName>ppt_x</p:attrName>
                                        </p:attrNameLst>
                                      </p:cBhvr>
                                      <p:tavLst>
                                        <p:tav tm="0">
                                          <p:val>
                                            <p:strVal val="#ppt_x"/>
                                          </p:val>
                                        </p:tav>
                                        <p:tav tm="100000">
                                          <p:val>
                                            <p:strVal val="#ppt_x"/>
                                          </p:val>
                                        </p:tav>
                                      </p:tavLst>
                                    </p:anim>
                                    <p:anim calcmode="lin" valueType="num">
                                      <p:cBhvr>
                                        <p:cTn id="38"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5" name="4 Marcador de contenido"/>
          <p:cNvSpPr>
            <a:spLocks noGrp="1"/>
          </p:cNvSpPr>
          <p:nvPr>
            <p:ph idx="1"/>
          </p:nvPr>
        </p:nvSpPr>
        <p:spPr>
          <a:xfrm>
            <a:off x="395536" y="4050388"/>
            <a:ext cx="8291264" cy="2520280"/>
          </a:xfrm>
        </p:spPr>
        <p:txBody>
          <a:bodyPr/>
          <a:lstStyle/>
          <a:p>
            <a:r>
              <a:rPr lang="es-ES" sz="3600" dirty="0" smtClean="0">
                <a:latin typeface="JazzText" pitchFamily="2" charset="2"/>
              </a:rPr>
              <a:t>FILTRACION:</a:t>
            </a:r>
          </a:p>
          <a:p>
            <a:pPr marL="0" indent="0">
              <a:buNone/>
            </a:pPr>
            <a:r>
              <a:rPr lang="es-ES" sz="3600" b="1" dirty="0" smtClean="0">
                <a:latin typeface="Tekton Pro" pitchFamily="34" charset="0"/>
              </a:rPr>
              <a:t>Se usa para separar mezclas heterogéneas formadas por un solido y un liquido.</a:t>
            </a:r>
          </a:p>
          <a:p>
            <a:pPr marL="0" indent="0">
              <a:buNone/>
            </a:pPr>
            <a:endParaRPr lang="es-ES" dirty="0"/>
          </a:p>
        </p:txBody>
      </p:sp>
      <p:sp>
        <p:nvSpPr>
          <p:cNvPr id="6" name="5 Esquina doblada"/>
          <p:cNvSpPr/>
          <p:nvPr/>
        </p:nvSpPr>
        <p:spPr>
          <a:xfrm>
            <a:off x="3779912" y="433199"/>
            <a:ext cx="4680520" cy="3096344"/>
          </a:xfrm>
          <a:prstGeom prst="foldedCorner">
            <a:avLst>
              <a:gd name="adj" fmla="val 21065"/>
            </a:avLst>
          </a:prstGeom>
          <a:blipFill>
            <a:blip r:embed="rId3"/>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2800" dirty="0" smtClean="0">
              <a:latin typeface="Kristen ITC" pitchFamily="66" charset="0"/>
            </a:endParaRPr>
          </a:p>
          <a:p>
            <a:pPr algn="ctr"/>
            <a:r>
              <a:rPr lang="es-ES" sz="2800" dirty="0" smtClean="0">
                <a:solidFill>
                  <a:schemeClr val="tx1"/>
                </a:solidFill>
                <a:latin typeface="Kristen ITC" pitchFamily="66" charset="0"/>
              </a:rPr>
              <a:t>Las sustancias que forman parte de diferentes mezclas pueden ser separadas mediante varios procesos. </a:t>
            </a:r>
          </a:p>
        </p:txBody>
      </p:sp>
      <p:pic>
        <p:nvPicPr>
          <p:cNvPr id="2050" name="Picture 2" descr="C:\Documents and Settings\Daniela\Configuración local\Archivos temporales de Internet\Content.IE5\ZQVAS2ND\MC90005441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332656"/>
            <a:ext cx="3138791" cy="32974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027715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arn(inVertical)">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circle(in)">
                                      <p:cBhvr>
                                        <p:cTn id="17" dur="20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circle(in)">
                                      <p:cBhvr>
                                        <p:cTn id="22"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blipFill>
            <a:blip r:embed="rId3"/>
            <a:tile tx="0" ty="0" sx="100000" sy="100000" flip="none" algn="tl"/>
          </a:blipFill>
        </p:spPr>
        <p:txBody>
          <a:bodyPr/>
          <a:lstStyle/>
          <a:p>
            <a:r>
              <a:rPr lang="es-ES" dirty="0" smtClean="0">
                <a:latin typeface="JazzText" pitchFamily="2" charset="2"/>
              </a:rPr>
              <a:t>Materiales</a:t>
            </a:r>
            <a:endParaRPr lang="es-CO" dirty="0">
              <a:latin typeface="JazzText" pitchFamily="2" charset="2"/>
            </a:endParaRPr>
          </a:p>
        </p:txBody>
      </p:sp>
      <p:pic>
        <p:nvPicPr>
          <p:cNvPr id="3074" name="Picture 2" descr="C:\Documents and Settings\Daniela\Configuración local\Archivos temporales de Internet\Content.IE5\1WRWMZ8Y\MC90033436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536" y="1628800"/>
            <a:ext cx="2000845" cy="4102921"/>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3263996" y="1912476"/>
            <a:ext cx="3744416" cy="584775"/>
          </a:xfrm>
          <a:prstGeom prst="rect">
            <a:avLst/>
          </a:prstGeom>
          <a:noFill/>
        </p:spPr>
        <p:txBody>
          <a:bodyPr wrap="square" rtlCol="0">
            <a:spAutoFit/>
          </a:bodyPr>
          <a:lstStyle/>
          <a:p>
            <a:r>
              <a:rPr lang="es-ES" sz="3200" dirty="0" smtClean="0">
                <a:latin typeface="Tekton Pro" pitchFamily="34" charset="0"/>
              </a:rPr>
              <a:t>1. Recipientes</a:t>
            </a:r>
            <a:endParaRPr lang="es-CO" sz="3200" dirty="0">
              <a:latin typeface="Tekton Pro" pitchFamily="34" charset="0"/>
            </a:endParaRPr>
          </a:p>
        </p:txBody>
      </p:sp>
      <p:sp>
        <p:nvSpPr>
          <p:cNvPr id="5" name="4 Rectángulo"/>
          <p:cNvSpPr/>
          <p:nvPr/>
        </p:nvSpPr>
        <p:spPr>
          <a:xfrm>
            <a:off x="3263996" y="3429000"/>
            <a:ext cx="4143698" cy="1569660"/>
          </a:xfrm>
          <a:prstGeom prst="rect">
            <a:avLst/>
          </a:prstGeom>
        </p:spPr>
        <p:txBody>
          <a:bodyPr wrap="square">
            <a:spAutoFit/>
          </a:bodyPr>
          <a:lstStyle/>
          <a:p>
            <a:r>
              <a:rPr lang="es-ES" sz="3200" dirty="0" smtClean="0">
                <a:latin typeface="Tekton Pro" pitchFamily="34" charset="0"/>
              </a:rPr>
              <a:t>3. Mezcla heterogénea, en este caso : agua y  arena.</a:t>
            </a:r>
            <a:endParaRPr lang="es-CO" sz="3200" dirty="0">
              <a:latin typeface="Tekton Pro" pitchFamily="34" charset="0"/>
            </a:endParaRPr>
          </a:p>
        </p:txBody>
      </p:sp>
      <p:sp>
        <p:nvSpPr>
          <p:cNvPr id="6" name="5 Rectángulo"/>
          <p:cNvSpPr/>
          <p:nvPr/>
        </p:nvSpPr>
        <p:spPr>
          <a:xfrm>
            <a:off x="3263995" y="2692650"/>
            <a:ext cx="4464496" cy="584775"/>
          </a:xfrm>
          <a:prstGeom prst="rect">
            <a:avLst/>
          </a:prstGeom>
        </p:spPr>
        <p:txBody>
          <a:bodyPr wrap="square">
            <a:spAutoFit/>
          </a:bodyPr>
          <a:lstStyle/>
          <a:p>
            <a:r>
              <a:rPr lang="es-ES" sz="3200" dirty="0" smtClean="0">
                <a:latin typeface="Tekton Pro" pitchFamily="34" charset="0"/>
              </a:rPr>
              <a:t>2. Papel de filtro o poroso.</a:t>
            </a:r>
            <a:endParaRPr lang="es-CO" sz="3200" dirty="0">
              <a:latin typeface="Tekton Pro" pitchFamily="34" charset="0"/>
            </a:endParaRPr>
          </a:p>
        </p:txBody>
      </p:sp>
      <p:sp>
        <p:nvSpPr>
          <p:cNvPr id="7" name="6 CuadroTexto"/>
          <p:cNvSpPr txBox="1"/>
          <p:nvPr/>
        </p:nvSpPr>
        <p:spPr>
          <a:xfrm>
            <a:off x="3263996" y="5146946"/>
            <a:ext cx="2232247" cy="584775"/>
          </a:xfrm>
          <a:prstGeom prst="rect">
            <a:avLst/>
          </a:prstGeom>
          <a:noFill/>
        </p:spPr>
        <p:txBody>
          <a:bodyPr wrap="square" rtlCol="0">
            <a:spAutoFit/>
          </a:bodyPr>
          <a:lstStyle/>
          <a:p>
            <a:r>
              <a:rPr lang="es-ES" sz="3200" dirty="0" smtClean="0">
                <a:latin typeface="Tekton Pro" pitchFamily="34" charset="0"/>
              </a:rPr>
              <a:t>4. Embudo</a:t>
            </a:r>
            <a:endParaRPr lang="es-CO" sz="3200" dirty="0">
              <a:latin typeface="Tekton Pro" pitchFamily="34" charset="0"/>
            </a:endParaRPr>
          </a:p>
        </p:txBody>
      </p:sp>
      <p:pic>
        <p:nvPicPr>
          <p:cNvPr id="3075" name="Picture 3" descr="C:\Documents and Settings\Daniela\Configuración local\Archivos temporales de Internet\Content.IE5\PV9QIJ00\MC900238955[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71932" y="4558766"/>
            <a:ext cx="1671523" cy="17611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216687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fltVal val="0"/>
                                          </p:val>
                                        </p:tav>
                                        <p:tav tm="100000">
                                          <p:val>
                                            <p:strVal val="#ppt_h"/>
                                          </p:val>
                                        </p:tav>
                                      </p:tavLst>
                                    </p:anim>
                                    <p:anim calcmode="lin" valueType="num">
                                      <p:cBhvr>
                                        <p:cTn id="19" dur="1000" fill="hold"/>
                                        <p:tgtEl>
                                          <p:spTgt spid="6"/>
                                        </p:tgtEl>
                                        <p:attrNameLst>
                                          <p:attrName>style.rotation</p:attrName>
                                        </p:attrNameLst>
                                      </p:cBhvr>
                                      <p:tavLst>
                                        <p:tav tm="0">
                                          <p:val>
                                            <p:fltVal val="90"/>
                                          </p:val>
                                        </p:tav>
                                        <p:tav tm="100000">
                                          <p:val>
                                            <p:fltVal val="0"/>
                                          </p:val>
                                        </p:tav>
                                      </p:tavLst>
                                    </p:anim>
                                    <p:animEffect transition="in" filter="fade">
                                      <p:cBhvr>
                                        <p:cTn id="20" dur="10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45"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2000"/>
                                        <p:tgtEl>
                                          <p:spTgt spid="7"/>
                                        </p:tgtEl>
                                      </p:cBhvr>
                                    </p:animEffect>
                                    <p:anim calcmode="lin" valueType="num">
                                      <p:cBhvr>
                                        <p:cTn id="33" dur="2000" fill="hold"/>
                                        <p:tgtEl>
                                          <p:spTgt spid="7"/>
                                        </p:tgtEl>
                                        <p:attrNameLst>
                                          <p:attrName>ppt_w</p:attrName>
                                        </p:attrNameLst>
                                      </p:cBhvr>
                                      <p:tavLst>
                                        <p:tav tm="0" fmla="#ppt_w*sin(2.5*pi*$)">
                                          <p:val>
                                            <p:fltVal val="0"/>
                                          </p:val>
                                        </p:tav>
                                        <p:tav tm="100000">
                                          <p:val>
                                            <p:fltVal val="1"/>
                                          </p:val>
                                        </p:tav>
                                      </p:tavLst>
                                    </p:anim>
                                    <p:anim calcmode="lin" valueType="num">
                                      <p:cBhvr>
                                        <p:cTn id="34"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6" presetClass="entr" presetSubtype="0" fill="hold" nodeType="clickEffect">
                                  <p:stCondLst>
                                    <p:cond delay="0"/>
                                  </p:stCondLst>
                                  <p:childTnLst>
                                    <p:set>
                                      <p:cBhvr>
                                        <p:cTn id="38" dur="1" fill="hold">
                                          <p:stCondLst>
                                            <p:cond delay="0"/>
                                          </p:stCondLst>
                                        </p:cTn>
                                        <p:tgtEl>
                                          <p:spTgt spid="3075"/>
                                        </p:tgtEl>
                                        <p:attrNameLst>
                                          <p:attrName>style.visibility</p:attrName>
                                        </p:attrNameLst>
                                      </p:cBhvr>
                                      <p:to>
                                        <p:strVal val="visible"/>
                                      </p:to>
                                    </p:set>
                                    <p:animEffect transition="in" filter="wipe(down)">
                                      <p:cBhvr>
                                        <p:cTn id="39" dur="580">
                                          <p:stCondLst>
                                            <p:cond delay="0"/>
                                          </p:stCondLst>
                                        </p:cTn>
                                        <p:tgtEl>
                                          <p:spTgt spid="3075"/>
                                        </p:tgtEl>
                                      </p:cBhvr>
                                    </p:animEffect>
                                    <p:anim calcmode="lin" valueType="num">
                                      <p:cBhvr>
                                        <p:cTn id="40" dur="1822" tmFilter="0,0; 0.14,0.36; 0.43,0.73; 0.71,0.91; 1.0,1.0">
                                          <p:stCondLst>
                                            <p:cond delay="0"/>
                                          </p:stCondLst>
                                        </p:cTn>
                                        <p:tgtEl>
                                          <p:spTgt spid="3075"/>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075"/>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075"/>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075"/>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075"/>
                                        </p:tgtEl>
                                        <p:attrNameLst>
                                          <p:attrName>ppt_y</p:attrName>
                                        </p:attrNameLst>
                                      </p:cBhvr>
                                      <p:tavLst>
                                        <p:tav tm="0" fmla="#ppt_y-sin(pi*$)/81">
                                          <p:val>
                                            <p:fltVal val="0"/>
                                          </p:val>
                                        </p:tav>
                                        <p:tav tm="100000">
                                          <p:val>
                                            <p:fltVal val="1"/>
                                          </p:val>
                                        </p:tav>
                                      </p:tavLst>
                                    </p:anim>
                                    <p:animScale>
                                      <p:cBhvr>
                                        <p:cTn id="45" dur="26">
                                          <p:stCondLst>
                                            <p:cond delay="650"/>
                                          </p:stCondLst>
                                        </p:cTn>
                                        <p:tgtEl>
                                          <p:spTgt spid="3075"/>
                                        </p:tgtEl>
                                      </p:cBhvr>
                                      <p:to x="100000" y="60000"/>
                                    </p:animScale>
                                    <p:animScale>
                                      <p:cBhvr>
                                        <p:cTn id="46" dur="166" decel="50000">
                                          <p:stCondLst>
                                            <p:cond delay="676"/>
                                          </p:stCondLst>
                                        </p:cTn>
                                        <p:tgtEl>
                                          <p:spTgt spid="3075"/>
                                        </p:tgtEl>
                                      </p:cBhvr>
                                      <p:to x="100000" y="100000"/>
                                    </p:animScale>
                                    <p:animScale>
                                      <p:cBhvr>
                                        <p:cTn id="47" dur="26">
                                          <p:stCondLst>
                                            <p:cond delay="1312"/>
                                          </p:stCondLst>
                                        </p:cTn>
                                        <p:tgtEl>
                                          <p:spTgt spid="3075"/>
                                        </p:tgtEl>
                                      </p:cBhvr>
                                      <p:to x="100000" y="80000"/>
                                    </p:animScale>
                                    <p:animScale>
                                      <p:cBhvr>
                                        <p:cTn id="48" dur="166" decel="50000">
                                          <p:stCondLst>
                                            <p:cond delay="1338"/>
                                          </p:stCondLst>
                                        </p:cTn>
                                        <p:tgtEl>
                                          <p:spTgt spid="3075"/>
                                        </p:tgtEl>
                                      </p:cBhvr>
                                      <p:to x="100000" y="100000"/>
                                    </p:animScale>
                                    <p:animScale>
                                      <p:cBhvr>
                                        <p:cTn id="49" dur="26">
                                          <p:stCondLst>
                                            <p:cond delay="1642"/>
                                          </p:stCondLst>
                                        </p:cTn>
                                        <p:tgtEl>
                                          <p:spTgt spid="3075"/>
                                        </p:tgtEl>
                                      </p:cBhvr>
                                      <p:to x="100000" y="90000"/>
                                    </p:animScale>
                                    <p:animScale>
                                      <p:cBhvr>
                                        <p:cTn id="50" dur="166" decel="50000">
                                          <p:stCondLst>
                                            <p:cond delay="1668"/>
                                          </p:stCondLst>
                                        </p:cTn>
                                        <p:tgtEl>
                                          <p:spTgt spid="3075"/>
                                        </p:tgtEl>
                                      </p:cBhvr>
                                      <p:to x="100000" y="100000"/>
                                    </p:animScale>
                                    <p:animScale>
                                      <p:cBhvr>
                                        <p:cTn id="51" dur="26">
                                          <p:stCondLst>
                                            <p:cond delay="1808"/>
                                          </p:stCondLst>
                                        </p:cTn>
                                        <p:tgtEl>
                                          <p:spTgt spid="3075"/>
                                        </p:tgtEl>
                                      </p:cBhvr>
                                      <p:to x="100000" y="95000"/>
                                    </p:animScale>
                                    <p:animScale>
                                      <p:cBhvr>
                                        <p:cTn id="52" dur="166" decel="50000">
                                          <p:stCondLst>
                                            <p:cond delay="1834"/>
                                          </p:stCondLst>
                                        </p:cTn>
                                        <p:tgtEl>
                                          <p:spTgt spid="3075"/>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26" presetClass="emph" presetSubtype="0" fill="hold" nodeType="clickEffect">
                                  <p:stCondLst>
                                    <p:cond delay="0"/>
                                  </p:stCondLst>
                                  <p:childTnLst>
                                    <p:animEffect transition="out" filter="fade">
                                      <p:cBhvr>
                                        <p:cTn id="56" dur="500" tmFilter="0, 0; .2, .5; .8, .5; 1, 0"/>
                                        <p:tgtEl>
                                          <p:spTgt spid="3074"/>
                                        </p:tgtEl>
                                      </p:cBhvr>
                                    </p:animEffect>
                                    <p:animScale>
                                      <p:cBhvr>
                                        <p:cTn id="57" dur="250" autoRev="1" fill="hold"/>
                                        <p:tgtEl>
                                          <p:spTgt spid="307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5" grpId="0"/>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41888" t="19842" r="3720" b="37234"/>
          <a:stretch/>
        </p:blipFill>
        <p:spPr bwMode="auto">
          <a:xfrm>
            <a:off x="1979712" y="476672"/>
            <a:ext cx="5305127" cy="3140026"/>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a:extLst/>
        </p:spPr>
      </p:pic>
      <p:sp>
        <p:nvSpPr>
          <p:cNvPr id="4" name="3 Esquina doblada"/>
          <p:cNvSpPr/>
          <p:nvPr/>
        </p:nvSpPr>
        <p:spPr>
          <a:xfrm>
            <a:off x="510071" y="3789040"/>
            <a:ext cx="8244408" cy="2764630"/>
          </a:xfrm>
          <a:prstGeom prst="foldedCorner">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endParaRPr lang="es-ES" sz="3200" dirty="0" smtClean="0"/>
          </a:p>
          <a:p>
            <a:pPr algn="just"/>
            <a:r>
              <a:rPr lang="es-ES" sz="3200" dirty="0" smtClean="0"/>
              <a:t>Si pasamos la mezcla por el papel poroso que esta ubicado en el embudo, pasara el liquido al recipiente que hay debajo mientras que el solido queda retenido en el papel poroso o de filtro. </a:t>
            </a:r>
            <a:endParaRPr lang="es-CO" sz="3200" dirty="0" smtClean="0"/>
          </a:p>
          <a:p>
            <a:pPr algn="ctr"/>
            <a:endParaRPr lang="es-CO" sz="3200" dirty="0"/>
          </a:p>
        </p:txBody>
      </p:sp>
    </p:spTree>
    <p:extLst>
      <p:ext uri="{BB962C8B-B14F-4D97-AF65-F5344CB8AC3E}">
        <p14:creationId xmlns:p14="http://schemas.microsoft.com/office/powerpoint/2010/main" val="69633724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4098"/>
                                        </p:tgtEl>
                                        <p:attrNameLst>
                                          <p:attrName>r</p:attrName>
                                        </p:attrNameLst>
                                      </p:cBhvr>
                                    </p:animRot>
                                    <p:animRot by="-240000">
                                      <p:cBhvr>
                                        <p:cTn id="7" dur="200" fill="hold">
                                          <p:stCondLst>
                                            <p:cond delay="200"/>
                                          </p:stCondLst>
                                        </p:cTn>
                                        <p:tgtEl>
                                          <p:spTgt spid="4098"/>
                                        </p:tgtEl>
                                        <p:attrNameLst>
                                          <p:attrName>r</p:attrName>
                                        </p:attrNameLst>
                                      </p:cBhvr>
                                    </p:animRot>
                                    <p:animRot by="240000">
                                      <p:cBhvr>
                                        <p:cTn id="8" dur="200" fill="hold">
                                          <p:stCondLst>
                                            <p:cond delay="400"/>
                                          </p:stCondLst>
                                        </p:cTn>
                                        <p:tgtEl>
                                          <p:spTgt spid="4098"/>
                                        </p:tgtEl>
                                        <p:attrNameLst>
                                          <p:attrName>r</p:attrName>
                                        </p:attrNameLst>
                                      </p:cBhvr>
                                    </p:animRot>
                                    <p:animRot by="-240000">
                                      <p:cBhvr>
                                        <p:cTn id="9" dur="200" fill="hold">
                                          <p:stCondLst>
                                            <p:cond delay="600"/>
                                          </p:stCondLst>
                                        </p:cTn>
                                        <p:tgtEl>
                                          <p:spTgt spid="4098"/>
                                        </p:tgtEl>
                                        <p:attrNameLst>
                                          <p:attrName>r</p:attrName>
                                        </p:attrNameLst>
                                      </p:cBhvr>
                                    </p:animRot>
                                    <p:animRot by="120000">
                                      <p:cBhvr>
                                        <p:cTn id="10" dur="200" fill="hold">
                                          <p:stCondLst>
                                            <p:cond delay="800"/>
                                          </p:stCondLst>
                                        </p:cTn>
                                        <p:tgtEl>
                                          <p:spTgt spid="409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4" presetClass="emph" presetSubtype="0" fill="hold" grpId="0" nodeType="clickEffect">
                                  <p:stCondLst>
                                    <p:cond delay="0"/>
                                  </p:stCondLst>
                                  <p:iterate type="lt">
                                    <p:tmPct val="10000"/>
                                  </p:iterate>
                                  <p:childTnLst>
                                    <p:animMotion origin="layout" path="M 0.0 0.0 L 0.0 -0.07213" pathEditMode="relative" ptsTypes="">
                                      <p:cBhvr>
                                        <p:cTn id="14" dur="250" accel="50000" decel="50000" autoRev="1" fill="hold">
                                          <p:stCondLst>
                                            <p:cond delay="0"/>
                                          </p:stCondLst>
                                        </p:cTn>
                                        <p:tgtEl>
                                          <p:spTgt spid="4"/>
                                        </p:tgtEl>
                                        <p:attrNameLst>
                                          <p:attrName>ppt_x</p:attrName>
                                          <p:attrName>ppt_y</p:attrName>
                                        </p:attrNameLst>
                                      </p:cBhvr>
                                    </p:animMotion>
                                    <p:animRot by="1500000">
                                      <p:cBhvr>
                                        <p:cTn id="15" dur="125" fill="hold">
                                          <p:stCondLst>
                                            <p:cond delay="0"/>
                                          </p:stCondLst>
                                        </p:cTn>
                                        <p:tgtEl>
                                          <p:spTgt spid="4"/>
                                        </p:tgtEl>
                                        <p:attrNameLst>
                                          <p:attrName>r</p:attrName>
                                        </p:attrNameLst>
                                      </p:cBhvr>
                                    </p:animRot>
                                    <p:animRot by="-1500000">
                                      <p:cBhvr>
                                        <p:cTn id="16" dur="125" fill="hold">
                                          <p:stCondLst>
                                            <p:cond delay="125"/>
                                          </p:stCondLst>
                                        </p:cTn>
                                        <p:tgtEl>
                                          <p:spTgt spid="4"/>
                                        </p:tgtEl>
                                        <p:attrNameLst>
                                          <p:attrName>r</p:attrName>
                                        </p:attrNameLst>
                                      </p:cBhvr>
                                    </p:animRot>
                                    <p:animRot by="-1500000">
                                      <p:cBhvr>
                                        <p:cTn id="17" dur="125" fill="hold">
                                          <p:stCondLst>
                                            <p:cond delay="250"/>
                                          </p:stCondLst>
                                        </p:cTn>
                                        <p:tgtEl>
                                          <p:spTgt spid="4"/>
                                        </p:tgtEl>
                                        <p:attrNameLst>
                                          <p:attrName>r</p:attrName>
                                        </p:attrNameLst>
                                      </p:cBhvr>
                                    </p:animRot>
                                    <p:animRot by="1500000">
                                      <p:cBhvr>
                                        <p:cTn id="18" dur="125" fill="hold">
                                          <p:stCondLst>
                                            <p:cond delay="375"/>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latin typeface="JazzText" pitchFamily="2" charset="2"/>
              </a:rPr>
              <a:t>RECUERDA</a:t>
            </a:r>
            <a:endParaRPr lang="es-CO" dirty="0">
              <a:latin typeface="JazzText" pitchFamily="2" charset="2"/>
            </a:endParaRPr>
          </a:p>
        </p:txBody>
      </p:sp>
      <p:sp>
        <p:nvSpPr>
          <p:cNvPr id="3" name="2 Marcador de contenido"/>
          <p:cNvSpPr>
            <a:spLocks noGrp="1"/>
          </p:cNvSpPr>
          <p:nvPr>
            <p:ph idx="1"/>
          </p:nvPr>
        </p:nvSpPr>
        <p:spPr>
          <a:xfrm>
            <a:off x="323528" y="1600200"/>
            <a:ext cx="8136904" cy="4525963"/>
          </a:xfrm>
        </p:spPr>
        <p:txBody>
          <a:bodyPr>
            <a:normAutofit/>
          </a:bodyPr>
          <a:lstStyle/>
          <a:p>
            <a:r>
              <a:rPr lang="es-ES" dirty="0" smtClean="0">
                <a:latin typeface="Tekton Pro" pitchFamily="34" charset="0"/>
              </a:rPr>
              <a:t>Por el método  de destilación separamos mezclas Homogéneas.</a:t>
            </a:r>
          </a:p>
          <a:p>
            <a:r>
              <a:rPr lang="es-ES" dirty="0" smtClean="0">
                <a:latin typeface="Tekton Pro" pitchFamily="34" charset="0"/>
              </a:rPr>
              <a:t>Por el método de evaporación separamos mezclas Homogéneas.</a:t>
            </a:r>
          </a:p>
          <a:p>
            <a:r>
              <a:rPr lang="es-ES" dirty="0" smtClean="0">
                <a:latin typeface="Tekton Pro" pitchFamily="34" charset="0"/>
              </a:rPr>
              <a:t>Para separar mezclas heterogéneas formadas por un solido y un liquido usamos filtración. </a:t>
            </a:r>
          </a:p>
          <a:p>
            <a:r>
              <a:rPr lang="es-ES" dirty="0" smtClean="0">
                <a:latin typeface="Tekton Pro" pitchFamily="34" charset="0"/>
              </a:rPr>
              <a:t>Para separa mezclas homogéneas formadas por un solido y un liquido usamos evaporación.</a:t>
            </a:r>
            <a:endParaRPr lang="es-CO" dirty="0">
              <a:latin typeface="Tekton Pro" pitchFamily="34" charset="0"/>
            </a:endParaRPr>
          </a:p>
        </p:txBody>
      </p:sp>
      <p:pic>
        <p:nvPicPr>
          <p:cNvPr id="1026" name="Picture 2" descr="C:\Documents and Settings\Daniela\Configuración local\Archivos temporales de Internet\Content.IE5\5WX1C414\MM900354406[1].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284637" y="5733754"/>
            <a:ext cx="1055115" cy="109493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Documents and Settings\Daniela\Configuración local\Archivos temporales de Internet\Content.IE5\PV9QIJ00\MC900351957[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66966" y="476672"/>
            <a:ext cx="1119612" cy="179409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Documents and Settings\Daniela\Configuración local\Archivos temporales de Internet\Content.IE5\5WX1C414\MC900012999[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95350" y="363538"/>
            <a:ext cx="741363"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8318774"/>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1" presetClass="entr" presetSubtype="1" fill="hold" nodeType="clickEffect">
                                  <p:stCondLst>
                                    <p:cond delay="0"/>
                                  </p:stCondLst>
                                  <p:childTnLst>
                                    <p:set>
                                      <p:cBhvr>
                                        <p:cTn id="35" dur="1" fill="hold">
                                          <p:stCondLst>
                                            <p:cond delay="0"/>
                                          </p:stCondLst>
                                        </p:cTn>
                                        <p:tgtEl>
                                          <p:spTgt spid="1026"/>
                                        </p:tgtEl>
                                        <p:attrNameLst>
                                          <p:attrName>style.visibility</p:attrName>
                                        </p:attrNameLst>
                                      </p:cBhvr>
                                      <p:to>
                                        <p:strVal val="visible"/>
                                      </p:to>
                                    </p:set>
                                    <p:animEffect transition="in" filter="wheel(1)">
                                      <p:cBhvr>
                                        <p:cTn id="36" dur="2000"/>
                                        <p:tgtEl>
                                          <p:spTgt spid="1026"/>
                                        </p:tgtEl>
                                      </p:cBhvr>
                                    </p:animEffect>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029"/>
                                        </p:tgtEl>
                                        <p:attrNameLst>
                                          <p:attrName>style.visibility</p:attrName>
                                        </p:attrNameLst>
                                      </p:cBhvr>
                                      <p:to>
                                        <p:strVal val="visible"/>
                                      </p:to>
                                    </p:set>
                                    <p:animEffect transition="in" filter="fade">
                                      <p:cBhvr>
                                        <p:cTn id="41" dur="1000"/>
                                        <p:tgtEl>
                                          <p:spTgt spid="1029"/>
                                        </p:tgtEl>
                                      </p:cBhvr>
                                    </p:animEffect>
                                    <p:anim calcmode="lin" valueType="num">
                                      <p:cBhvr>
                                        <p:cTn id="42" dur="1000" fill="hold"/>
                                        <p:tgtEl>
                                          <p:spTgt spid="1029"/>
                                        </p:tgtEl>
                                        <p:attrNameLst>
                                          <p:attrName>ppt_x</p:attrName>
                                        </p:attrNameLst>
                                      </p:cBhvr>
                                      <p:tavLst>
                                        <p:tav tm="0">
                                          <p:val>
                                            <p:strVal val="#ppt_x"/>
                                          </p:val>
                                        </p:tav>
                                        <p:tav tm="100000">
                                          <p:val>
                                            <p:strVal val="#ppt_x"/>
                                          </p:val>
                                        </p:tav>
                                      </p:tavLst>
                                    </p:anim>
                                    <p:anim calcmode="lin" valueType="num">
                                      <p:cBhvr>
                                        <p:cTn id="43" dur="1000" fill="hold"/>
                                        <p:tgtEl>
                                          <p:spTgt spid="1029"/>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nodeType="clickEffect">
                                  <p:stCondLst>
                                    <p:cond delay="0"/>
                                  </p:stCondLst>
                                  <p:childTnLst>
                                    <p:set>
                                      <p:cBhvr>
                                        <p:cTn id="47" dur="1" fill="hold">
                                          <p:stCondLst>
                                            <p:cond delay="0"/>
                                          </p:stCondLst>
                                        </p:cTn>
                                        <p:tgtEl>
                                          <p:spTgt spid="1027"/>
                                        </p:tgtEl>
                                        <p:attrNameLst>
                                          <p:attrName>style.visibility</p:attrName>
                                        </p:attrNameLst>
                                      </p:cBhvr>
                                      <p:to>
                                        <p:strVal val="visible"/>
                                      </p:to>
                                    </p:set>
                                    <p:anim calcmode="lin" valueType="num">
                                      <p:cBhvr>
                                        <p:cTn id="48" dur="500" fill="hold"/>
                                        <p:tgtEl>
                                          <p:spTgt spid="1027"/>
                                        </p:tgtEl>
                                        <p:attrNameLst>
                                          <p:attrName>ppt_w</p:attrName>
                                        </p:attrNameLst>
                                      </p:cBhvr>
                                      <p:tavLst>
                                        <p:tav tm="0">
                                          <p:val>
                                            <p:fltVal val="0"/>
                                          </p:val>
                                        </p:tav>
                                        <p:tav tm="100000">
                                          <p:val>
                                            <p:strVal val="#ppt_w"/>
                                          </p:val>
                                        </p:tav>
                                      </p:tavLst>
                                    </p:anim>
                                    <p:anim calcmode="lin" valueType="num">
                                      <p:cBhvr>
                                        <p:cTn id="49" dur="500" fill="hold"/>
                                        <p:tgtEl>
                                          <p:spTgt spid="1027"/>
                                        </p:tgtEl>
                                        <p:attrNameLst>
                                          <p:attrName>ppt_h</p:attrName>
                                        </p:attrNameLst>
                                      </p:cBhvr>
                                      <p:tavLst>
                                        <p:tav tm="0">
                                          <p:val>
                                            <p:fltVal val="0"/>
                                          </p:val>
                                        </p:tav>
                                        <p:tav tm="100000">
                                          <p:val>
                                            <p:strVal val="#ppt_h"/>
                                          </p:val>
                                        </p:tav>
                                      </p:tavLst>
                                    </p:anim>
                                    <p:animEffect transition="in" filter="fade">
                                      <p:cBhvr>
                                        <p:cTn id="50"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287" y="829494"/>
            <a:ext cx="8229600" cy="5649491"/>
          </a:xfrm>
        </p:spPr>
        <p:txBody>
          <a:bodyPr>
            <a:normAutofit fontScale="92500" lnSpcReduction="10000"/>
          </a:bodyPr>
          <a:lstStyle/>
          <a:p>
            <a:r>
              <a:rPr lang="es-ES" dirty="0" smtClean="0">
                <a:latin typeface="Tekton Pro" pitchFamily="34" charset="0"/>
              </a:rPr>
              <a:t>Por medio de la decantación podemos separar mezclas heterogéneas.</a:t>
            </a:r>
          </a:p>
          <a:p>
            <a:endParaRPr lang="es-ES" dirty="0" smtClean="0">
              <a:latin typeface="Tekton Pro" pitchFamily="34" charset="0"/>
            </a:endParaRPr>
          </a:p>
          <a:p>
            <a:r>
              <a:rPr lang="es-ES" dirty="0" smtClean="0">
                <a:latin typeface="Tekton Pro" pitchFamily="34" charset="0"/>
              </a:rPr>
              <a:t>Las mezclas homogéneas son aquellas en las que no puedes diferenciar los componentes.</a:t>
            </a:r>
          </a:p>
          <a:p>
            <a:endParaRPr lang="es-ES" dirty="0" smtClean="0">
              <a:latin typeface="Tekton Pro" pitchFamily="34" charset="0"/>
            </a:endParaRPr>
          </a:p>
          <a:p>
            <a:r>
              <a:rPr lang="es-ES" dirty="0" smtClean="0">
                <a:latin typeface="Tekton Pro" pitchFamily="34" charset="0"/>
              </a:rPr>
              <a:t>Las mezclas heterogéneas son aquellas en las que si podemos diferenciar componentes.</a:t>
            </a:r>
          </a:p>
          <a:p>
            <a:endParaRPr lang="es-ES" dirty="0" smtClean="0">
              <a:latin typeface="Tekton Pro" pitchFamily="34" charset="0"/>
            </a:endParaRPr>
          </a:p>
          <a:p>
            <a:r>
              <a:rPr lang="es-ES" dirty="0" smtClean="0">
                <a:latin typeface="Tekton Pro" pitchFamily="34" charset="0"/>
              </a:rPr>
              <a:t>Separamos las mezclas para diferenciar componentes o </a:t>
            </a:r>
            <a:r>
              <a:rPr lang="es-CO" dirty="0" smtClean="0">
                <a:latin typeface="Tekton Pro" pitchFamily="34" charset="0"/>
              </a:rPr>
              <a:t>propiedades físicas y químicas.</a:t>
            </a:r>
            <a:endParaRPr lang="es-CO" dirty="0">
              <a:latin typeface="Tekton Pro" pitchFamily="34" charset="0"/>
            </a:endParaRPr>
          </a:p>
        </p:txBody>
      </p:sp>
      <p:pic>
        <p:nvPicPr>
          <p:cNvPr id="2050" name="Picture 2" descr="C:\Documents and Settings\Daniela\Configuración local\Archivos temporales de Internet\Content.IE5\PV9QIJ00\MC90033407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22847" y="1196752"/>
            <a:ext cx="923250" cy="1167819"/>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Documents and Settings\Daniela\Configuración local\Archivos temporales de Internet\Content.IE5\ZQVAS2ND\MC900351631[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5347501"/>
            <a:ext cx="1152128" cy="149590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Archivos de programa\Microsoft Office\MEDIA\OFFICE14\Bullets\BD21312_.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50175" y="4519613"/>
            <a:ext cx="142875" cy="142875"/>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Archivos de programa\Microsoft Office\MEDIA\OFFICE14\Bullets\BD21294_.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11960" y="3274218"/>
            <a:ext cx="185738" cy="185738"/>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C:\Archivos de programa\Microsoft Office\MEDIA\OFFICE14\Bullets\BD21331_.gi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V="1">
            <a:off x="1194831" y="837189"/>
            <a:ext cx="48125" cy="45719"/>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C:\Archivos de programa\Microsoft Office\MEDIA\OFFICE14\Bullets\BD21364_.gif"/>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94300" y="1553740"/>
            <a:ext cx="179735" cy="179735"/>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C:\Archivos de programa\Microsoft Office\MEDIA\OFFICE14\Bullets\BD21344_.gif"/>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90473" y="6299713"/>
            <a:ext cx="244599" cy="244599"/>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8" descr="C:\Archivos de programa\Microsoft Office\MEDIA\OFFICE14\Bullets\BD21364_.gif"/>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69005" y="355611"/>
            <a:ext cx="332135" cy="33213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C:\Documents and Settings\Daniela\Configuración local\Archivos temporales de Internet\Content.IE5\PV9QIJ00\MC900056316[2].wmf"/>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229862" y="4222756"/>
            <a:ext cx="1590609" cy="1331701"/>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1152128" y="290847"/>
            <a:ext cx="1259632" cy="461665"/>
          </a:xfrm>
          <a:prstGeom prst="rect">
            <a:avLst/>
          </a:prstGeom>
          <a:noFill/>
        </p:spPr>
        <p:txBody>
          <a:bodyPr wrap="square" rtlCol="0">
            <a:spAutoFit/>
          </a:bodyPr>
          <a:lstStyle/>
          <a:p>
            <a:r>
              <a:rPr lang="es-ES" sz="2400" b="1" dirty="0" smtClean="0"/>
              <a:t>H</a:t>
            </a:r>
            <a:r>
              <a:rPr lang="es-ES" sz="1050" b="1" dirty="0" smtClean="0"/>
              <a:t>2</a:t>
            </a:r>
            <a:r>
              <a:rPr lang="es-ES" sz="2400" b="1" dirty="0" smtClean="0"/>
              <a:t>O </a:t>
            </a:r>
            <a:r>
              <a:rPr lang="es-ES" sz="2400" b="1" dirty="0" smtClean="0">
                <a:sym typeface="Wingdings" pitchFamily="2" charset="2"/>
              </a:rPr>
              <a:t></a:t>
            </a:r>
            <a:endParaRPr lang="es-CO" sz="2400" b="1" dirty="0"/>
          </a:p>
        </p:txBody>
      </p:sp>
      <p:sp>
        <p:nvSpPr>
          <p:cNvPr id="5" name="4 CuadroTexto"/>
          <p:cNvSpPr txBox="1"/>
          <p:nvPr/>
        </p:nvSpPr>
        <p:spPr>
          <a:xfrm>
            <a:off x="5004048" y="1412776"/>
            <a:ext cx="936104" cy="461665"/>
          </a:xfrm>
          <a:prstGeom prst="rect">
            <a:avLst/>
          </a:prstGeom>
          <a:noFill/>
        </p:spPr>
        <p:txBody>
          <a:bodyPr wrap="square" rtlCol="0">
            <a:spAutoFit/>
          </a:bodyPr>
          <a:lstStyle/>
          <a:p>
            <a:r>
              <a:rPr lang="es-ES" sz="2400" b="1" dirty="0" smtClean="0"/>
              <a:t>Cl </a:t>
            </a:r>
            <a:r>
              <a:rPr lang="es-ES" sz="2400" b="1" dirty="0" smtClean="0">
                <a:sym typeface="Wingdings" pitchFamily="2" charset="2"/>
              </a:rPr>
              <a:t></a:t>
            </a:r>
            <a:endParaRPr lang="es-CO" sz="2400" b="1" dirty="0"/>
          </a:p>
        </p:txBody>
      </p:sp>
      <p:sp>
        <p:nvSpPr>
          <p:cNvPr id="6" name="5 CuadroTexto"/>
          <p:cNvSpPr txBox="1"/>
          <p:nvPr/>
        </p:nvSpPr>
        <p:spPr>
          <a:xfrm>
            <a:off x="1403648" y="6174980"/>
            <a:ext cx="865357" cy="461665"/>
          </a:xfrm>
          <a:prstGeom prst="rect">
            <a:avLst/>
          </a:prstGeom>
          <a:noFill/>
        </p:spPr>
        <p:txBody>
          <a:bodyPr wrap="square" rtlCol="0">
            <a:spAutoFit/>
          </a:bodyPr>
          <a:lstStyle/>
          <a:p>
            <a:r>
              <a:rPr lang="es-ES" sz="2400" b="1" dirty="0" smtClean="0"/>
              <a:t>La </a:t>
            </a:r>
            <a:r>
              <a:rPr lang="es-ES" sz="2400" b="1" dirty="0" smtClean="0">
                <a:sym typeface="Wingdings" pitchFamily="2" charset="2"/>
              </a:rPr>
              <a:t></a:t>
            </a:r>
            <a:endParaRPr lang="es-CO" sz="2400" b="1" dirty="0"/>
          </a:p>
        </p:txBody>
      </p:sp>
      <p:sp>
        <p:nvSpPr>
          <p:cNvPr id="7" name="6 CuadroTexto"/>
          <p:cNvSpPr txBox="1"/>
          <p:nvPr/>
        </p:nvSpPr>
        <p:spPr>
          <a:xfrm>
            <a:off x="3343469" y="3140968"/>
            <a:ext cx="868492" cy="461665"/>
          </a:xfrm>
          <a:prstGeom prst="rect">
            <a:avLst/>
          </a:prstGeom>
          <a:noFill/>
        </p:spPr>
        <p:txBody>
          <a:bodyPr wrap="square" rtlCol="0">
            <a:spAutoFit/>
          </a:bodyPr>
          <a:lstStyle/>
          <a:p>
            <a:r>
              <a:rPr lang="es-ES" sz="2400" b="1" dirty="0" smtClean="0"/>
              <a:t>As </a:t>
            </a:r>
            <a:r>
              <a:rPr lang="es-ES" sz="2400" b="1" dirty="0" smtClean="0">
                <a:sym typeface="Wingdings" pitchFamily="2" charset="2"/>
              </a:rPr>
              <a:t></a:t>
            </a:r>
            <a:endParaRPr lang="es-CO" sz="2400" b="1" dirty="0"/>
          </a:p>
        </p:txBody>
      </p:sp>
    </p:spTree>
    <p:extLst>
      <p:ext uri="{BB962C8B-B14F-4D97-AF65-F5344CB8AC3E}">
        <p14:creationId xmlns:p14="http://schemas.microsoft.com/office/powerpoint/2010/main" val="417125087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2000"/>
                                        <p:tgtEl>
                                          <p:spTgt spid="3">
                                            <p:txEl>
                                              <p:pRg st="2" end="2"/>
                                            </p:txEl>
                                          </p:spTgt>
                                        </p:tgtEl>
                                      </p:cBhvr>
                                    </p:animEffect>
                                    <p:anim calcmode="lin" valueType="num">
                                      <p:cBhvr>
                                        <p:cTn id="15"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anim calcmode="lin" valueType="num">
                                      <p:cBhvr>
                                        <p:cTn id="22"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2000"/>
                                        <p:tgtEl>
                                          <p:spTgt spid="3">
                                            <p:txEl>
                                              <p:pRg st="6" end="6"/>
                                            </p:txEl>
                                          </p:spTgt>
                                        </p:tgtEl>
                                      </p:cBhvr>
                                    </p:animEffect>
                                    <p:anim calcmode="lin" valueType="num">
                                      <p:cBhvr>
                                        <p:cTn id="29"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30"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8" presetClass="emph" presetSubtype="0" fill="hold" nodeType="clickEffect">
                                  <p:stCondLst>
                                    <p:cond delay="0"/>
                                  </p:stCondLst>
                                  <p:childTnLst>
                                    <p:animRot by="21600000">
                                      <p:cBhvr>
                                        <p:cTn id="34" dur="2000" fill="hold"/>
                                        <p:tgtEl>
                                          <p:spTgt spid="2051"/>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25" presetClass="emph" presetSubtype="0" fill="hold" nodeType="clickEffect">
                                  <p:stCondLst>
                                    <p:cond delay="0"/>
                                  </p:stCondLst>
                                  <p:childTnLst>
                                    <p:animClr clrSpc="hsl" dir="cw">
                                      <p:cBhvr override="childStyle">
                                        <p:cTn id="38" dur="500" fill="hold"/>
                                        <p:tgtEl>
                                          <p:spTgt spid="2058"/>
                                        </p:tgtEl>
                                        <p:attrNameLst>
                                          <p:attrName>style.color</p:attrName>
                                        </p:attrNameLst>
                                      </p:cBhvr>
                                      <p:by>
                                        <p:hsl h="0" s="-70588" l="0"/>
                                      </p:by>
                                    </p:animClr>
                                    <p:animClr clrSpc="hsl" dir="cw">
                                      <p:cBhvr>
                                        <p:cTn id="39" dur="500" fill="hold"/>
                                        <p:tgtEl>
                                          <p:spTgt spid="2058"/>
                                        </p:tgtEl>
                                        <p:attrNameLst>
                                          <p:attrName>fillcolor</p:attrName>
                                        </p:attrNameLst>
                                      </p:cBhvr>
                                      <p:by>
                                        <p:hsl h="0" s="-70588" l="0"/>
                                      </p:by>
                                    </p:animClr>
                                    <p:animClr clrSpc="hsl" dir="cw">
                                      <p:cBhvr>
                                        <p:cTn id="40" dur="500" fill="hold"/>
                                        <p:tgtEl>
                                          <p:spTgt spid="2058"/>
                                        </p:tgtEl>
                                        <p:attrNameLst>
                                          <p:attrName>stroke.color</p:attrName>
                                        </p:attrNameLst>
                                      </p:cBhvr>
                                      <p:by>
                                        <p:hsl h="0" s="-70588" l="0"/>
                                      </p:by>
                                    </p:animClr>
                                    <p:set>
                                      <p:cBhvr>
                                        <p:cTn id="41" dur="500" fill="hold"/>
                                        <p:tgtEl>
                                          <p:spTgt spid="2058"/>
                                        </p:tgtEl>
                                        <p:attrNameLst>
                                          <p:attrName>fill.type</p:attrName>
                                        </p:attrNameLst>
                                      </p:cBhvr>
                                      <p:to>
                                        <p:strVal val="solid"/>
                                      </p:to>
                                    </p:set>
                                  </p:childTnLst>
                                </p:cTn>
                              </p:par>
                            </p:childTnLst>
                          </p:cTn>
                        </p:par>
                      </p:childTnLst>
                    </p:cTn>
                  </p:par>
                  <p:par>
                    <p:cTn id="42" fill="hold">
                      <p:stCondLst>
                        <p:cond delay="indefinite"/>
                      </p:stCondLst>
                      <p:childTnLst>
                        <p:par>
                          <p:cTn id="43" fill="hold">
                            <p:stCondLst>
                              <p:cond delay="0"/>
                            </p:stCondLst>
                            <p:childTnLst>
                              <p:par>
                                <p:cTn id="44" presetID="14" presetClass="entr" presetSubtype="10" fill="hold" nodeType="clickEffect">
                                  <p:stCondLst>
                                    <p:cond delay="0"/>
                                  </p:stCondLst>
                                  <p:childTnLst>
                                    <p:set>
                                      <p:cBhvr>
                                        <p:cTn id="45" dur="1" fill="hold">
                                          <p:stCondLst>
                                            <p:cond delay="0"/>
                                          </p:stCondLst>
                                        </p:cTn>
                                        <p:tgtEl>
                                          <p:spTgt spid="2050"/>
                                        </p:tgtEl>
                                        <p:attrNameLst>
                                          <p:attrName>style.visibility</p:attrName>
                                        </p:attrNameLst>
                                      </p:cBhvr>
                                      <p:to>
                                        <p:strVal val="visible"/>
                                      </p:to>
                                    </p:set>
                                    <p:animEffect transition="in" filter="randombar(horizontal)">
                                      <p:cBhvr>
                                        <p:cTn id="46" dur="500"/>
                                        <p:tgtEl>
                                          <p:spTgt spid="2050"/>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fade">
                                      <p:cBhvr>
                                        <p:cTn id="55" dur="500"/>
                                        <p:tgtEl>
                                          <p:spTgt spid="12"/>
                                        </p:tgtEl>
                                      </p:cBhvr>
                                    </p:animEffec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6"/>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2057"/>
                                        </p:tgtEl>
                                        <p:attrNameLst>
                                          <p:attrName>style.visibility</p:attrName>
                                        </p:attrNameLst>
                                      </p:cBhvr>
                                      <p:to>
                                        <p:strVal val="visible"/>
                                      </p:to>
                                    </p:set>
                                    <p:animEffect transition="in" filter="fade">
                                      <p:cBhvr>
                                        <p:cTn id="64" dur="500"/>
                                        <p:tgtEl>
                                          <p:spTgt spid="2057"/>
                                        </p:tgtEl>
                                      </p:cBhvr>
                                    </p:animEffect>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fade">
                                      <p:cBhvr>
                                        <p:cTn id="69" dur="1000"/>
                                        <p:tgtEl>
                                          <p:spTgt spid="5"/>
                                        </p:tgtEl>
                                      </p:cBhvr>
                                    </p:animEffect>
                                    <p:anim calcmode="lin" valueType="num">
                                      <p:cBhvr>
                                        <p:cTn id="70" dur="1000" fill="hold"/>
                                        <p:tgtEl>
                                          <p:spTgt spid="5"/>
                                        </p:tgtEl>
                                        <p:attrNameLst>
                                          <p:attrName>ppt_x</p:attrName>
                                        </p:attrNameLst>
                                      </p:cBhvr>
                                      <p:tavLst>
                                        <p:tav tm="0">
                                          <p:val>
                                            <p:strVal val="#ppt_x"/>
                                          </p:val>
                                        </p:tav>
                                        <p:tav tm="100000">
                                          <p:val>
                                            <p:strVal val="#ppt_x"/>
                                          </p:val>
                                        </p:tav>
                                      </p:tavLst>
                                    </p:anim>
                                    <p:anim calcmode="lin" valueType="num">
                                      <p:cBhvr>
                                        <p:cTn id="7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6" presetClass="entr" presetSubtype="16" fill="hold" nodeType="clickEffect">
                                  <p:stCondLst>
                                    <p:cond delay="0"/>
                                  </p:stCondLst>
                                  <p:childTnLst>
                                    <p:set>
                                      <p:cBhvr>
                                        <p:cTn id="75" dur="1" fill="hold">
                                          <p:stCondLst>
                                            <p:cond delay="0"/>
                                          </p:stCondLst>
                                        </p:cTn>
                                        <p:tgtEl>
                                          <p:spTgt spid="2056"/>
                                        </p:tgtEl>
                                        <p:attrNameLst>
                                          <p:attrName>style.visibility</p:attrName>
                                        </p:attrNameLst>
                                      </p:cBhvr>
                                      <p:to>
                                        <p:strVal val="visible"/>
                                      </p:to>
                                    </p:set>
                                    <p:animEffect transition="in" filter="circle(in)">
                                      <p:cBhvr>
                                        <p:cTn id="76" dur="2000"/>
                                        <p:tgtEl>
                                          <p:spTgt spid="2056"/>
                                        </p:tgtEl>
                                      </p:cBhvr>
                                    </p:animEffect>
                                  </p:childTnLst>
                                </p:cTn>
                              </p:par>
                            </p:childTnLst>
                          </p:cTn>
                        </p:par>
                      </p:childTnLst>
                    </p:cTn>
                  </p:par>
                  <p:par>
                    <p:cTn id="77" fill="hold">
                      <p:stCondLst>
                        <p:cond delay="indefinite"/>
                      </p:stCondLst>
                      <p:childTnLst>
                        <p:par>
                          <p:cTn id="78" fill="hold">
                            <p:stCondLst>
                              <p:cond delay="0"/>
                            </p:stCondLst>
                            <p:childTnLst>
                              <p:par>
                                <p:cTn id="79" presetID="26" presetClass="entr" presetSubtype="0" fill="hold" grpId="0" nodeType="clickEffect">
                                  <p:stCondLst>
                                    <p:cond delay="0"/>
                                  </p:stCondLst>
                                  <p:childTnLst>
                                    <p:set>
                                      <p:cBhvr>
                                        <p:cTn id="80" dur="1" fill="hold">
                                          <p:stCondLst>
                                            <p:cond delay="0"/>
                                          </p:stCondLst>
                                        </p:cTn>
                                        <p:tgtEl>
                                          <p:spTgt spid="7"/>
                                        </p:tgtEl>
                                        <p:attrNameLst>
                                          <p:attrName>style.visibility</p:attrName>
                                        </p:attrNameLst>
                                      </p:cBhvr>
                                      <p:to>
                                        <p:strVal val="visible"/>
                                      </p:to>
                                    </p:set>
                                    <p:animEffect transition="in" filter="wipe(down)">
                                      <p:cBhvr>
                                        <p:cTn id="81" dur="580">
                                          <p:stCondLst>
                                            <p:cond delay="0"/>
                                          </p:stCondLst>
                                        </p:cTn>
                                        <p:tgtEl>
                                          <p:spTgt spid="7"/>
                                        </p:tgtEl>
                                      </p:cBhvr>
                                    </p:animEffect>
                                    <p:anim calcmode="lin" valueType="num">
                                      <p:cBhvr>
                                        <p:cTn id="82"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83"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84"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85"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86"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87" dur="26">
                                          <p:stCondLst>
                                            <p:cond delay="650"/>
                                          </p:stCondLst>
                                        </p:cTn>
                                        <p:tgtEl>
                                          <p:spTgt spid="7"/>
                                        </p:tgtEl>
                                      </p:cBhvr>
                                      <p:to x="100000" y="60000"/>
                                    </p:animScale>
                                    <p:animScale>
                                      <p:cBhvr>
                                        <p:cTn id="88" dur="166" decel="50000">
                                          <p:stCondLst>
                                            <p:cond delay="676"/>
                                          </p:stCondLst>
                                        </p:cTn>
                                        <p:tgtEl>
                                          <p:spTgt spid="7"/>
                                        </p:tgtEl>
                                      </p:cBhvr>
                                      <p:to x="100000" y="100000"/>
                                    </p:animScale>
                                    <p:animScale>
                                      <p:cBhvr>
                                        <p:cTn id="89" dur="26">
                                          <p:stCondLst>
                                            <p:cond delay="1312"/>
                                          </p:stCondLst>
                                        </p:cTn>
                                        <p:tgtEl>
                                          <p:spTgt spid="7"/>
                                        </p:tgtEl>
                                      </p:cBhvr>
                                      <p:to x="100000" y="80000"/>
                                    </p:animScale>
                                    <p:animScale>
                                      <p:cBhvr>
                                        <p:cTn id="90" dur="166" decel="50000">
                                          <p:stCondLst>
                                            <p:cond delay="1338"/>
                                          </p:stCondLst>
                                        </p:cTn>
                                        <p:tgtEl>
                                          <p:spTgt spid="7"/>
                                        </p:tgtEl>
                                      </p:cBhvr>
                                      <p:to x="100000" y="100000"/>
                                    </p:animScale>
                                    <p:animScale>
                                      <p:cBhvr>
                                        <p:cTn id="91" dur="26">
                                          <p:stCondLst>
                                            <p:cond delay="1642"/>
                                          </p:stCondLst>
                                        </p:cTn>
                                        <p:tgtEl>
                                          <p:spTgt spid="7"/>
                                        </p:tgtEl>
                                      </p:cBhvr>
                                      <p:to x="100000" y="90000"/>
                                    </p:animScale>
                                    <p:animScale>
                                      <p:cBhvr>
                                        <p:cTn id="92" dur="166" decel="50000">
                                          <p:stCondLst>
                                            <p:cond delay="1668"/>
                                          </p:stCondLst>
                                        </p:cTn>
                                        <p:tgtEl>
                                          <p:spTgt spid="7"/>
                                        </p:tgtEl>
                                      </p:cBhvr>
                                      <p:to x="100000" y="100000"/>
                                    </p:animScale>
                                    <p:animScale>
                                      <p:cBhvr>
                                        <p:cTn id="93" dur="26">
                                          <p:stCondLst>
                                            <p:cond delay="1808"/>
                                          </p:stCondLst>
                                        </p:cTn>
                                        <p:tgtEl>
                                          <p:spTgt spid="7"/>
                                        </p:tgtEl>
                                      </p:cBhvr>
                                      <p:to x="100000" y="95000"/>
                                    </p:animScale>
                                    <p:animScale>
                                      <p:cBhvr>
                                        <p:cTn id="94" dur="166" decel="50000">
                                          <p:stCondLst>
                                            <p:cond delay="1834"/>
                                          </p:stCondLst>
                                        </p:cTn>
                                        <p:tgtEl>
                                          <p:spTgt spid="7"/>
                                        </p:tgtEl>
                                      </p:cBhvr>
                                      <p:to x="100000" y="100000"/>
                                    </p:animScale>
                                  </p:childTnLst>
                                </p:cTn>
                              </p:par>
                            </p:childTnLst>
                          </p:cTn>
                        </p:par>
                      </p:childTnLst>
                    </p:cTn>
                  </p:par>
                  <p:par>
                    <p:cTn id="95" fill="hold">
                      <p:stCondLst>
                        <p:cond delay="indefinite"/>
                      </p:stCondLst>
                      <p:childTnLst>
                        <p:par>
                          <p:cTn id="96" fill="hold">
                            <p:stCondLst>
                              <p:cond delay="0"/>
                            </p:stCondLst>
                            <p:childTnLst>
                              <p:par>
                                <p:cTn id="97" presetID="53" presetClass="entr" presetSubtype="16" fill="hold" nodeType="clickEffect">
                                  <p:stCondLst>
                                    <p:cond delay="0"/>
                                  </p:stCondLst>
                                  <p:childTnLst>
                                    <p:set>
                                      <p:cBhvr>
                                        <p:cTn id="98" dur="1" fill="hold">
                                          <p:stCondLst>
                                            <p:cond delay="0"/>
                                          </p:stCondLst>
                                        </p:cTn>
                                        <p:tgtEl>
                                          <p:spTgt spid="2053"/>
                                        </p:tgtEl>
                                        <p:attrNameLst>
                                          <p:attrName>style.visibility</p:attrName>
                                        </p:attrNameLst>
                                      </p:cBhvr>
                                      <p:to>
                                        <p:strVal val="visible"/>
                                      </p:to>
                                    </p:set>
                                    <p:anim calcmode="lin" valueType="num">
                                      <p:cBhvr>
                                        <p:cTn id="99" dur="500" fill="hold"/>
                                        <p:tgtEl>
                                          <p:spTgt spid="2053"/>
                                        </p:tgtEl>
                                        <p:attrNameLst>
                                          <p:attrName>ppt_w</p:attrName>
                                        </p:attrNameLst>
                                      </p:cBhvr>
                                      <p:tavLst>
                                        <p:tav tm="0">
                                          <p:val>
                                            <p:fltVal val="0"/>
                                          </p:val>
                                        </p:tav>
                                        <p:tav tm="100000">
                                          <p:val>
                                            <p:strVal val="#ppt_w"/>
                                          </p:val>
                                        </p:tav>
                                      </p:tavLst>
                                    </p:anim>
                                    <p:anim calcmode="lin" valueType="num">
                                      <p:cBhvr>
                                        <p:cTn id="100" dur="500" fill="hold"/>
                                        <p:tgtEl>
                                          <p:spTgt spid="2053"/>
                                        </p:tgtEl>
                                        <p:attrNameLst>
                                          <p:attrName>ppt_h</p:attrName>
                                        </p:attrNameLst>
                                      </p:cBhvr>
                                      <p:tavLst>
                                        <p:tav tm="0">
                                          <p:val>
                                            <p:fltVal val="0"/>
                                          </p:val>
                                        </p:tav>
                                        <p:tav tm="100000">
                                          <p:val>
                                            <p:strVal val="#ppt_h"/>
                                          </p:val>
                                        </p:tav>
                                      </p:tavLst>
                                    </p:anim>
                                    <p:animEffect transition="in" filter="fade">
                                      <p:cBhvr>
                                        <p:cTn id="101" dur="5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P spid="7"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205</Words>
  <Application>Microsoft Office PowerPoint</Application>
  <PresentationFormat>Presentación en pantalla (4:3)</PresentationFormat>
  <Paragraphs>32</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  PROCESO DE SEPARACION DE MEZCLAS  </vt:lpstr>
      <vt:lpstr>Presentación de PowerPoint</vt:lpstr>
      <vt:lpstr>Materiales</vt:lpstr>
      <vt:lpstr>Presentación de PowerPoint</vt:lpstr>
      <vt:lpstr>RECUERDA</vt:lpstr>
      <vt:lpstr>Presentación de PowerPoint</vt:lpstr>
    </vt:vector>
  </TitlesOfParts>
  <Company>Familiar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proceso de separación   </dc:title>
  <dc:creator>Daniela</dc:creator>
  <cp:lastModifiedBy>Daniela</cp:lastModifiedBy>
  <cp:revision>10</cp:revision>
  <dcterms:created xsi:type="dcterms:W3CDTF">2012-11-19T19:47:25Z</dcterms:created>
  <dcterms:modified xsi:type="dcterms:W3CDTF">2012-11-20T20:28:49Z</dcterms:modified>
</cp:coreProperties>
</file>